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rw.org/news/2022/04/03/ukraine-apparent-war-crimes-russia-controlled-areas" TargetMode="External"/><Relationship Id="rId3" Type="http://schemas.openxmlformats.org/officeDocument/2006/relationships/hyperlink" Target="https://www.theguardian.com/world/2022/may/19/vadim-shishimarin-russian-soldier-asks-ukrainian-widow-to-forgive-him-during-first-war-crimes-trial" TargetMode="External"/><Relationship Id="rId4" Type="http://schemas.openxmlformats.org/officeDocument/2006/relationships/hyperlink" Target="https://acleddata.com/#/dashboard"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SHOLA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Welcome to our presentation on Anti-Civilian Violence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Throughout</a:t>
            </a:r>
            <a:r>
              <a:rPr lang="en"/>
              <a:t> our </a:t>
            </a:r>
            <a:r>
              <a:rPr lang="en"/>
              <a:t>presentation</a:t>
            </a:r>
            <a:r>
              <a:rPr lang="en"/>
              <a:t> we will use a </a:t>
            </a:r>
            <a:r>
              <a:rPr b="1" lang="en"/>
              <a:t>combination</a:t>
            </a:r>
            <a:r>
              <a:rPr b="1" lang="en"/>
              <a:t> of presentation slides and </a:t>
            </a:r>
            <a:r>
              <a:rPr b="1" lang="en"/>
              <a:t>demonstrate</a:t>
            </a:r>
            <a:r>
              <a:rPr b="1" lang="en"/>
              <a:t> the website</a:t>
            </a:r>
            <a:r>
              <a:rPr lang="en"/>
              <a:t> we’ve created to house our interactive visualisations.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 to </a:t>
            </a:r>
            <a:r>
              <a:rPr b="1" lang="en"/>
              <a:t>Shannon</a:t>
            </a:r>
            <a:r>
              <a:rPr lang="en"/>
              <a:t> to </a:t>
            </a:r>
            <a:r>
              <a:rPr lang="en"/>
              <a:t>briefly</a:t>
            </a:r>
            <a:r>
              <a:rPr lang="en"/>
              <a:t> explain </a:t>
            </a:r>
            <a:r>
              <a:rPr b="1" lang="en"/>
              <a:t>our theme.</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b3cfcc32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b3cfcc32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SHOLA</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Our global analysis considers all fatalities by region from 2018-2022</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a:t>Much to our surprise the pandemic and global lockdowns didn’t play a factor in total fatalities for 2020, in fact the total was more than the previous year by 1,500 fatalities. </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a:t>Some regions remain consistent throughout the data showing ongoing wars in these areas. </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a:t>Eastern Africa shows a noticeable increase each year, Western Africa consistently remains at a high level of fatalities, while Southern Africa remains at one of the lowest for fatalities. </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lnSpc>
                <a:spcPct val="115000"/>
              </a:lnSpc>
              <a:spcBef>
                <a:spcPts val="0"/>
              </a:spcBef>
              <a:spcAft>
                <a:spcPts val="0"/>
              </a:spcAft>
              <a:buNone/>
            </a:pPr>
            <a:r>
              <a:rPr lang="en"/>
              <a:t>When we drill down at the data even further Europe also fell into one of the lowest regions for fatalities until 2022, with Ukraine accounting for most of these fatalities.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b57df6d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b57df6d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to our presentation, we welcome any questions.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36317788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36317788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Violence against civilians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Global News:</a:t>
            </a:r>
            <a:endParaRPr/>
          </a:p>
          <a:p>
            <a:pPr indent="-298450" lvl="0" marL="457200" rtl="0" algn="l">
              <a:spcBef>
                <a:spcPts val="0"/>
              </a:spcBef>
              <a:spcAft>
                <a:spcPts val="0"/>
              </a:spcAft>
              <a:buSzPts val="1100"/>
              <a:buChar char="-"/>
            </a:pPr>
            <a:r>
              <a:rPr lang="en"/>
              <a:t>Ukraine at forefront of global news </a:t>
            </a:r>
            <a:endParaRPr/>
          </a:p>
          <a:p>
            <a:pPr indent="-298450" lvl="0" marL="457200" rtl="0" algn="l">
              <a:spcBef>
                <a:spcPts val="0"/>
              </a:spcBef>
              <a:spcAft>
                <a:spcPts val="0"/>
              </a:spcAft>
              <a:buSzPts val="1100"/>
              <a:buChar char="-"/>
            </a:pPr>
            <a:r>
              <a:rPr lang="en"/>
              <a:t>Violence against civilians has been highlighted frequently in news outlets </a:t>
            </a:r>
            <a:endParaRPr/>
          </a:p>
          <a:p>
            <a:pPr indent="-298450" lvl="1" marL="914400" rtl="0" algn="l">
              <a:spcBef>
                <a:spcPts val="0"/>
              </a:spcBef>
              <a:spcAft>
                <a:spcPts val="0"/>
              </a:spcAft>
              <a:buSzPts val="1100"/>
              <a:buChar char="-"/>
            </a:pPr>
            <a:r>
              <a:rPr lang="en"/>
              <a:t>Violence against civilians (which includes sexual violence, abduction etc) is notoriously hard to document and is its suspected that in all conflicts, especially the Russian / Ukraine war that sexual violence is not reported and remains a hidden tool of terror used by Russian troops to control Ukrainian civillians. This has </a:t>
            </a:r>
            <a:r>
              <a:rPr lang="en"/>
              <a:t>repercussions</a:t>
            </a:r>
            <a:r>
              <a:rPr lang="en"/>
              <a:t> for human rights, international war courts, and other issues such as trauma relating to gender based violence, trafficking and modern slavery, and fundamentally the future of Ukraine as a modern state. Indeed, more </a:t>
            </a:r>
            <a:r>
              <a:rPr lang="en"/>
              <a:t>imminently</a:t>
            </a:r>
            <a:r>
              <a:rPr lang="en"/>
              <a:t> this also </a:t>
            </a:r>
            <a:r>
              <a:rPr lang="en"/>
              <a:t>affects</a:t>
            </a:r>
            <a:r>
              <a:rPr lang="en"/>
              <a:t> questions and debates of NATO </a:t>
            </a:r>
            <a:r>
              <a:rPr lang="en"/>
              <a:t>intervention which will have monumental consequences for the world. </a:t>
            </a:r>
            <a:endParaRPr/>
          </a:p>
          <a:p>
            <a:pPr indent="0" lvl="0" marL="91440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Dataset: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ACLED (The Armed Conflict Location &amp; Event Data Project) dataset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ACLED is a research NGO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project: data collection, analysis, and crisis mapping project. ACLED collects the dates, actors, locations, fatalities, and types of all reported political violence and protest events around the world. The ACLED team conducts analysis to describe, explore, and test conflict scenarios, and makes both data and analysis open for free use by the public.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Importance of focus and analysis:</a:t>
            </a:r>
            <a:endParaRPr/>
          </a:p>
          <a:p>
            <a:pPr indent="-298450" lvl="0" marL="457200" rtl="0" algn="l">
              <a:spcBef>
                <a:spcPts val="0"/>
              </a:spcBef>
              <a:spcAft>
                <a:spcPts val="0"/>
              </a:spcAft>
              <a:buSzPts val="1100"/>
              <a:buChar char="-"/>
            </a:pPr>
            <a:r>
              <a:rPr lang="en"/>
              <a:t>VAC includes genocide, mass killings, and terrorism </a:t>
            </a:r>
            <a:endParaRPr/>
          </a:p>
          <a:p>
            <a:pPr indent="-298450" lvl="0" marL="457200" rtl="0" algn="l">
              <a:spcBef>
                <a:spcPts val="0"/>
              </a:spcBef>
              <a:spcAft>
                <a:spcPts val="0"/>
              </a:spcAft>
              <a:buSzPts val="1100"/>
              <a:buChar char="-"/>
            </a:pPr>
            <a:r>
              <a:rPr lang="en"/>
              <a:t>I</a:t>
            </a:r>
            <a:r>
              <a:rPr lang="en"/>
              <a:t>nternational humanitarian law includes the protection of persons not or no longer taking part in hostilities - war crimes are violations of international humanitarian law (treaty or customary law) that incur individual criminal responsibility under international law.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Implications:</a:t>
            </a:r>
            <a:endParaRPr/>
          </a:p>
          <a:p>
            <a:pPr indent="-298450" lvl="0" marL="457200" rtl="0" algn="l">
              <a:spcBef>
                <a:spcPts val="0"/>
              </a:spcBef>
              <a:spcAft>
                <a:spcPts val="0"/>
              </a:spcAft>
              <a:buSzPts val="1100"/>
              <a:buChar char="-"/>
            </a:pPr>
            <a:r>
              <a:rPr lang="en"/>
              <a:t>World: Violence against civilians - especially the more hidden elements which can include sexual violence is important to highlight as there needs to be more prevention and protection to civilians in periods and events of conflict.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 analysis:</a:t>
            </a:r>
            <a:endParaRPr/>
          </a:p>
          <a:p>
            <a:pPr indent="-298450" lvl="0" marL="457200" rtl="0" algn="l">
              <a:spcBef>
                <a:spcPts val="0"/>
              </a:spcBef>
              <a:spcAft>
                <a:spcPts val="0"/>
              </a:spcAft>
              <a:buSzPts val="1100"/>
              <a:buChar char="-"/>
            </a:pPr>
            <a:r>
              <a:rPr lang="en"/>
              <a:t>We began our focus on Ukraine then we wanted to compare this type of conflict across the globe and see if we could find any patterns or </a:t>
            </a:r>
            <a:r>
              <a:rPr lang="en"/>
              <a:t>anomalies.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References: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Humans Rights Watch (2022) </a:t>
            </a:r>
            <a:r>
              <a:rPr lang="en" u="sng">
                <a:solidFill>
                  <a:schemeClr val="hlink"/>
                </a:solidFill>
                <a:hlinkClick r:id="rId2"/>
              </a:rPr>
              <a:t>https://www.hrw.org/news/2022/04/03/ukraine-apparent-war-crimes-russia-controlled-areas</a:t>
            </a:r>
            <a:r>
              <a:rPr lang="en"/>
              <a:t> (accessed 01.07.22).</a:t>
            </a:r>
            <a:endParaRPr/>
          </a:p>
          <a:p>
            <a:pPr indent="0" lvl="0" marL="0" rtl="0" algn="l">
              <a:spcBef>
                <a:spcPts val="0"/>
              </a:spcBef>
              <a:spcAft>
                <a:spcPts val="0"/>
              </a:spcAft>
              <a:buNone/>
            </a:pPr>
            <a:r>
              <a:rPr lang="en"/>
              <a:t>The Guardian (2022) </a:t>
            </a:r>
            <a:r>
              <a:rPr lang="en" u="sng">
                <a:solidFill>
                  <a:schemeClr val="hlink"/>
                </a:solidFill>
                <a:hlinkClick r:id="rId3"/>
              </a:rPr>
              <a:t>https://www.theguardian.com/world/2022/may/19/vadim-shishimarin-russian-soldier-asks-ukrainian-widow-to-forgive-him-during-first-war-crimes-trial</a:t>
            </a:r>
            <a:r>
              <a:rPr lang="en"/>
              <a:t> (accessed 01.07.22).</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Sources: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ACLED </a:t>
            </a:r>
            <a:r>
              <a:rPr lang="en" u="sng">
                <a:solidFill>
                  <a:schemeClr val="hlink"/>
                </a:solidFill>
                <a:hlinkClick r:id="rId4"/>
              </a:rPr>
              <a:t>https://acleddata.com/#/dashboard</a:t>
            </a:r>
            <a:r>
              <a:rPr lang="en"/>
              <a:t> (accessed 23.06.22).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36317788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36317788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DIANA</a:t>
            </a:r>
            <a:endParaRPr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lang="en" sz="1200">
                <a:solidFill>
                  <a:schemeClr val="dk1"/>
                </a:solidFill>
              </a:rPr>
              <a:t>Cleaning Data </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Used Python and Pandas to clean data and delete unwanted columns and recorder.</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Creating SQLAlchemy DB and connecting DF</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Created DB connection. Loaded data into SQL DB</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Flask connection </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Created various app routes using flask to filter the large dataset into more manageable datasets</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Created geojsons inside routes to be able to map out data and visualise.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HTML &amp; CSS structure </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Used bootstrap, HTML, CSS to create web-page structure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Javascript and data visualisations </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Used Leaflet, Plotly and Amcharts</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b3cfcc3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b3cfcc3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Ukraine: major increase in violence against civilians since Russian invasion of Ukraine in Feb 2022.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Exponentially - increased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Supports claims that violence against civilians has increased and highlights immorality and illegality of Russian actions in Ukraine.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Sexual violence event type = very small. This is comparison with major human rights and GBV orgs stating that these instances are more hidden suggests that the data collected by ACLED &amp; news outlets does not record these types of conflict types.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This also highlights implications for war, conflict and gender based violence.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b3cfcc32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b3cfcc32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Violence against civilians is very low in Europe compared to other regions around the world.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the rise in fatalities as a result of civilians in 2022 - which is largely due to the Russian - Ukraine war.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other events seem sporadic and non related? Too generic?)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b3cfcc3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b3cfcc3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SHOLA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Violence against civilians and </a:t>
            </a:r>
            <a:r>
              <a:rPr b="1" lang="en"/>
              <a:t>resulting</a:t>
            </a:r>
            <a:r>
              <a:rPr b="1" lang="en"/>
              <a:t> fatalities in the Middle East is much higher than in Europe.</a:t>
            </a:r>
            <a:r>
              <a:rPr lang="en"/>
              <a:t> However, we can see a year on year decrease which </a:t>
            </a:r>
            <a:r>
              <a:rPr lang="en"/>
              <a:t>depicted the reverse pattern of Europe.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may be </a:t>
            </a:r>
            <a:r>
              <a:rPr b="1" lang="en"/>
              <a:t>due to many civil wars in the Middle East including in Syria and Yemen.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Abduction</a:t>
            </a:r>
            <a:r>
              <a:rPr b="1" lang="en"/>
              <a:t> and sexual violence are almost at zero</a:t>
            </a:r>
            <a:r>
              <a:rPr lang="en"/>
              <a:t> - however, again, similar to Ukraine, but this could </a:t>
            </a:r>
            <a:r>
              <a:rPr b="1" lang="en"/>
              <a:t>be due to hidden nature of crime and potential lack of recording. </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b3cfcc3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b3cfcc3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North America - the map highlights that there is more violence against civilians events in the southern states of America than in the North. It also </a:t>
            </a:r>
            <a:r>
              <a:rPr lang="en"/>
              <a:t>highlights</a:t>
            </a:r>
            <a:r>
              <a:rPr lang="en"/>
              <a:t> that there is more conflict on Mexico than the USA. Many of the conflict events also mention use of torture.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fatality count for each year since 2018 in comparison is higher than SA, EU, and the 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may </a:t>
            </a:r>
            <a:r>
              <a:rPr lang="en"/>
              <a:t>reflect</a:t>
            </a:r>
            <a:r>
              <a:rPr lang="en"/>
              <a:t> the high number of drug cartel related conflicts in Mexico where civilians have notoriously been caught up in the violence. </a:t>
            </a:r>
            <a:r>
              <a:rPr lang="en"/>
              <a:t>Interestingly</a:t>
            </a:r>
            <a:r>
              <a:rPr lang="en"/>
              <a:t> the perps are described as ‘</a:t>
            </a:r>
            <a:r>
              <a:rPr lang="en"/>
              <a:t>unidentified</a:t>
            </a:r>
            <a:r>
              <a:rPr lang="en"/>
              <a:t> gang members’ in the ACLED dataset </a:t>
            </a:r>
            <a:r>
              <a:rPr lang="en"/>
              <a:t>which</a:t>
            </a:r>
            <a:r>
              <a:rPr lang="en"/>
              <a:t> marks a significant difference to </a:t>
            </a:r>
            <a:r>
              <a:rPr lang="en"/>
              <a:t>the</a:t>
            </a:r>
            <a:r>
              <a:rPr lang="en"/>
              <a:t> Ukraine data where the violence against civilians is carried out by </a:t>
            </a:r>
            <a:r>
              <a:rPr lang="en"/>
              <a:t>soldiers</a:t>
            </a:r>
            <a:r>
              <a:rPr lang="en"/>
              <a:t> of a nations </a:t>
            </a:r>
            <a:r>
              <a:rPr lang="en"/>
              <a:t>military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 follows a similar trend to the rest of the regions in that there is not a lot of reported SV.</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b3cfcc32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b3cfcc32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DIANA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Violence against civilians in SA is largely concentrated in Columbia and Brazil. Indeed, this may reflect the notorious police violence in Brazil, and civilians getting </a:t>
            </a:r>
            <a:r>
              <a:rPr lang="en"/>
              <a:t>caught</a:t>
            </a:r>
            <a:r>
              <a:rPr lang="en"/>
              <a:t> up in the infamous </a:t>
            </a:r>
            <a:r>
              <a:rPr lang="en"/>
              <a:t>guerrilla</a:t>
            </a:r>
            <a:r>
              <a:rPr lang="en"/>
              <a:t> </a:t>
            </a:r>
            <a:r>
              <a:rPr lang="en"/>
              <a:t>warfare</a:t>
            </a:r>
            <a:r>
              <a:rPr lang="en"/>
              <a:t> in </a:t>
            </a:r>
            <a:r>
              <a:rPr lang="en"/>
              <a:t>colombia</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fatality rate for this event type is higher than Europe and the Middle East per year. This highlights that in SA &amp; Mexico there are more fatalities as a result of violence against civilians than the other regions. The reasons for this may be due to the political and social unrest and the government war on drugs strategies. It would be </a:t>
            </a:r>
            <a:r>
              <a:rPr lang="en"/>
              <a:t>interesting</a:t>
            </a:r>
            <a:r>
              <a:rPr lang="en"/>
              <a:t> to delve deeper into why this region has the highest number of fatalities.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NA follows a similar trend to the rest of the regions in that there is not a lot of reported SV.</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b3cfcc32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b3cfcc32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SHOLA</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Since the</a:t>
            </a:r>
            <a:r>
              <a:rPr lang="en"/>
              <a:t> current events taking place in </a:t>
            </a:r>
            <a:r>
              <a:rPr b="1" lang="en"/>
              <a:t>Ukraine was our starting point for our project </a:t>
            </a:r>
            <a:r>
              <a:rPr lang="en"/>
              <a:t>as </a:t>
            </a:r>
            <a:r>
              <a:rPr b="1" lang="en"/>
              <a:t>we wanted to see how impactful anti-civilian violence was, specifically how fatalities </a:t>
            </a:r>
            <a:r>
              <a:rPr b="1" lang="en"/>
              <a:t>fared</a:t>
            </a:r>
            <a:r>
              <a:rPr b="1" lang="en"/>
              <a:t> against other parts of the world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Our global overview </a:t>
            </a:r>
            <a:r>
              <a:rPr lang="en"/>
              <a:t>analysis</a:t>
            </a:r>
            <a:r>
              <a:rPr lang="en"/>
              <a:t> data from January – June 2022. </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lnSpc>
                <a:spcPct val="115000"/>
              </a:lnSpc>
              <a:spcBef>
                <a:spcPts val="0"/>
              </a:spcBef>
              <a:spcAft>
                <a:spcPts val="0"/>
              </a:spcAft>
              <a:buClr>
                <a:schemeClr val="dk1"/>
              </a:buClr>
              <a:buSzPts val="1100"/>
              <a:buFont typeface="Arial"/>
              <a:buNone/>
            </a:pPr>
            <a:r>
              <a:rPr lang="en"/>
              <a:t>With nearly 1000 anti-civilian fatalities this year, Ukraine accounts for over 5% of this pie chart. </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lnSpc>
                <a:spcPct val="115000"/>
              </a:lnSpc>
              <a:spcBef>
                <a:spcPts val="0"/>
              </a:spcBef>
              <a:spcAft>
                <a:spcPts val="0"/>
              </a:spcAft>
              <a:buNone/>
            </a:pPr>
            <a:r>
              <a:rPr lang="en"/>
              <a:t>Mexico has an </a:t>
            </a:r>
            <a:r>
              <a:rPr lang="en"/>
              <a:t>ongoing</a:t>
            </a:r>
            <a:r>
              <a:rPr lang="en"/>
              <a:t> struggle between Mexican Government and Drug Cartels, typically referred to as a non-conventional war, due to the nature of the war some refer to it as a civil war.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As a result of violence between Drug Cartels and the government Mexico currently accounts for the most fatalities with at 17% of this pie chart.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FF9900"/>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ee"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FF9900"/>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9900"/>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rgbClr val="FF9900"/>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9.png"/></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7.png"/><Relationship Id="rId13" Type="http://schemas.openxmlformats.org/officeDocument/2006/relationships/image" Target="../media/image4.png"/><Relationship Id="rId12"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Anti-Civilian Violence</a:t>
            </a:r>
            <a:endParaRPr/>
          </a:p>
        </p:txBody>
      </p:sp>
      <p:sp>
        <p:nvSpPr>
          <p:cNvPr id="60" name="Google Shape;60;p13"/>
          <p:cNvSpPr txBox="1"/>
          <p:nvPr>
            <p:ph idx="1" type="subTitle"/>
          </p:nvPr>
        </p:nvSpPr>
        <p:spPr>
          <a:xfrm>
            <a:off x="510450" y="3106135"/>
            <a:ext cx="8123100" cy="115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Project 3</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sz="1800"/>
              <a:t>By Shannon, Diana &amp; Shola</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212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Fatalities</a:t>
            </a:r>
            <a:endParaRPr/>
          </a:p>
          <a:p>
            <a:pPr indent="0" lvl="0" marL="0" rtl="0" algn="l">
              <a:spcBef>
                <a:spcPts val="0"/>
              </a:spcBef>
              <a:spcAft>
                <a:spcPts val="0"/>
              </a:spcAft>
              <a:buNone/>
            </a:pPr>
            <a:r>
              <a:rPr lang="en" sz="1355"/>
              <a:t>Year: 2018-2022 </a:t>
            </a:r>
            <a:endParaRPr sz="1355"/>
          </a:p>
        </p:txBody>
      </p:sp>
      <p:pic>
        <p:nvPicPr>
          <p:cNvPr id="144" name="Google Shape;144;p22"/>
          <p:cNvPicPr preferRelativeResize="0"/>
          <p:nvPr/>
        </p:nvPicPr>
        <p:blipFill>
          <a:blip r:embed="rId3">
            <a:alphaModFix/>
          </a:blip>
          <a:stretch>
            <a:fillRect/>
          </a:stretch>
        </p:blipFill>
        <p:spPr>
          <a:xfrm>
            <a:off x="4987050" y="0"/>
            <a:ext cx="4068801" cy="5010777"/>
          </a:xfrm>
          <a:prstGeom prst="rect">
            <a:avLst/>
          </a:prstGeom>
          <a:noFill/>
          <a:ln>
            <a:noFill/>
          </a:ln>
        </p:spPr>
      </p:pic>
      <p:pic>
        <p:nvPicPr>
          <p:cNvPr id="145" name="Google Shape;145;p22"/>
          <p:cNvPicPr preferRelativeResize="0"/>
          <p:nvPr/>
        </p:nvPicPr>
        <p:blipFill>
          <a:blip r:embed="rId4">
            <a:alphaModFix/>
          </a:blip>
          <a:stretch>
            <a:fillRect/>
          </a:stretch>
        </p:blipFill>
        <p:spPr>
          <a:xfrm>
            <a:off x="152400" y="1162461"/>
            <a:ext cx="4419600" cy="37795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1612800"/>
            <a:ext cx="85206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7200"/>
              <a:t>Q&amp;A</a:t>
            </a:r>
            <a:endParaRPr sz="7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Theme: Violence Against Civilians </a:t>
            </a:r>
            <a:endParaRPr/>
          </a:p>
        </p:txBody>
      </p:sp>
      <p:sp>
        <p:nvSpPr>
          <p:cNvPr id="66" name="Google Shape;66;p14"/>
          <p:cNvSpPr txBox="1"/>
          <p:nvPr>
            <p:ph idx="1" type="body"/>
          </p:nvPr>
        </p:nvSpPr>
        <p:spPr>
          <a:xfrm>
            <a:off x="311700" y="1152475"/>
            <a:ext cx="4720200" cy="3227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Global news </a:t>
            </a:r>
            <a:endParaRPr sz="15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Armed Conflict Location &amp; Event Data Project (ACLED) dataset</a:t>
            </a:r>
            <a:endParaRPr sz="15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Importance of focus and analysis </a:t>
            </a:r>
            <a:endParaRPr sz="15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Implications </a:t>
            </a:r>
            <a:endParaRPr sz="15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500">
              <a:solidFill>
                <a:srgbClr val="000000"/>
              </a:solidFill>
              <a:latin typeface="Arial"/>
              <a:ea typeface="Arial"/>
              <a:cs typeface="Arial"/>
              <a:sym typeface="Arial"/>
            </a:endParaRPr>
          </a:p>
          <a:p>
            <a:pPr indent="-323850" lvl="0" marL="457200" rtl="0" algn="l">
              <a:lnSpc>
                <a:spcPct val="100000"/>
              </a:lnSpc>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Further Analysis </a:t>
            </a:r>
            <a:endParaRPr sz="1500">
              <a:solidFill>
                <a:srgbClr val="000000"/>
              </a:solidFill>
              <a:latin typeface="Arial"/>
              <a:ea typeface="Arial"/>
              <a:cs typeface="Arial"/>
              <a:sym typeface="Arial"/>
            </a:endParaRPr>
          </a:p>
        </p:txBody>
      </p:sp>
      <p:pic>
        <p:nvPicPr>
          <p:cNvPr id="67" name="Google Shape;67;p14"/>
          <p:cNvPicPr preferRelativeResize="0"/>
          <p:nvPr/>
        </p:nvPicPr>
        <p:blipFill>
          <a:blip r:embed="rId3">
            <a:alphaModFix/>
          </a:blip>
          <a:stretch>
            <a:fillRect/>
          </a:stretch>
        </p:blipFill>
        <p:spPr>
          <a:xfrm>
            <a:off x="6532900" y="199771"/>
            <a:ext cx="2299400" cy="750975"/>
          </a:xfrm>
          <a:prstGeom prst="rect">
            <a:avLst/>
          </a:prstGeom>
          <a:noFill/>
          <a:ln>
            <a:noFill/>
          </a:ln>
        </p:spPr>
      </p:pic>
      <p:pic>
        <p:nvPicPr>
          <p:cNvPr id="68" name="Google Shape;68;p14"/>
          <p:cNvPicPr preferRelativeResize="0"/>
          <p:nvPr/>
        </p:nvPicPr>
        <p:blipFill>
          <a:blip r:embed="rId4">
            <a:alphaModFix/>
          </a:blip>
          <a:stretch>
            <a:fillRect/>
          </a:stretch>
        </p:blipFill>
        <p:spPr>
          <a:xfrm>
            <a:off x="4939750" y="1152474"/>
            <a:ext cx="2605274" cy="2499525"/>
          </a:xfrm>
          <a:prstGeom prst="rect">
            <a:avLst/>
          </a:prstGeom>
          <a:noFill/>
          <a:ln>
            <a:noFill/>
          </a:ln>
        </p:spPr>
      </p:pic>
      <p:pic>
        <p:nvPicPr>
          <p:cNvPr id="69" name="Google Shape;69;p14"/>
          <p:cNvPicPr preferRelativeResize="0"/>
          <p:nvPr/>
        </p:nvPicPr>
        <p:blipFill>
          <a:blip r:embed="rId5">
            <a:alphaModFix/>
          </a:blip>
          <a:stretch>
            <a:fillRect/>
          </a:stretch>
        </p:blipFill>
        <p:spPr>
          <a:xfrm>
            <a:off x="6675024" y="2571756"/>
            <a:ext cx="2299401" cy="2297469"/>
          </a:xfrm>
          <a:prstGeom prst="rect">
            <a:avLst/>
          </a:prstGeom>
          <a:noFill/>
          <a:ln>
            <a:noFill/>
          </a:ln>
        </p:spPr>
      </p:pic>
      <p:pic>
        <p:nvPicPr>
          <p:cNvPr id="70" name="Google Shape;70;p14"/>
          <p:cNvPicPr preferRelativeResize="0"/>
          <p:nvPr/>
        </p:nvPicPr>
        <p:blipFill>
          <a:blip r:embed="rId6">
            <a:alphaModFix/>
          </a:blip>
          <a:stretch>
            <a:fillRect/>
          </a:stretch>
        </p:blipFill>
        <p:spPr>
          <a:xfrm>
            <a:off x="7261325" y="1444878"/>
            <a:ext cx="725962" cy="750975"/>
          </a:xfrm>
          <a:prstGeom prst="rect">
            <a:avLst/>
          </a:prstGeom>
          <a:noFill/>
          <a:ln>
            <a:noFill/>
          </a:ln>
        </p:spPr>
      </p:pic>
      <p:pic>
        <p:nvPicPr>
          <p:cNvPr id="71" name="Google Shape;71;p14"/>
          <p:cNvPicPr preferRelativeResize="0"/>
          <p:nvPr/>
        </p:nvPicPr>
        <p:blipFill>
          <a:blip r:embed="rId7">
            <a:alphaModFix/>
          </a:blip>
          <a:stretch>
            <a:fillRect/>
          </a:stretch>
        </p:blipFill>
        <p:spPr>
          <a:xfrm>
            <a:off x="3004526" y="3215312"/>
            <a:ext cx="2605276" cy="17079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Coding Approach</a:t>
            </a:r>
            <a:endParaRPr/>
          </a:p>
        </p:txBody>
      </p:sp>
      <p:sp>
        <p:nvSpPr>
          <p:cNvPr id="77" name="Google Shape;77;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04800" lvl="0" marL="457200" rtl="0" algn="l">
              <a:spcBef>
                <a:spcPts val="0"/>
              </a:spcBef>
              <a:spcAft>
                <a:spcPts val="0"/>
              </a:spcAft>
              <a:buSzPts val="1200"/>
              <a:buAutoNum type="arabicPeriod"/>
            </a:pPr>
            <a:r>
              <a:rPr lang="en" sz="1200">
                <a:latin typeface="Arial"/>
                <a:ea typeface="Arial"/>
                <a:cs typeface="Arial"/>
                <a:sym typeface="Arial"/>
              </a:rPr>
              <a:t>Cleaning Data </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Creating SQLAlchemy DB and connecting DF</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Flask API</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Web (HTML, CSS &amp; Bootstrap) </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Javascript and data visualisations </a:t>
            </a:r>
            <a:endParaRPr sz="1200">
              <a:latin typeface="Arial"/>
              <a:ea typeface="Arial"/>
              <a:cs typeface="Arial"/>
              <a:sym typeface="Arial"/>
            </a:endParaRPr>
          </a:p>
        </p:txBody>
      </p:sp>
      <p:sp>
        <p:nvSpPr>
          <p:cNvPr id="78" name="Google Shape;78;p15"/>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 Wrangling Techniques</a:t>
            </a:r>
            <a:endParaRPr/>
          </a:p>
        </p:txBody>
      </p:sp>
      <p:pic>
        <p:nvPicPr>
          <p:cNvPr id="79" name="Google Shape;79;p15"/>
          <p:cNvPicPr preferRelativeResize="0"/>
          <p:nvPr/>
        </p:nvPicPr>
        <p:blipFill>
          <a:blip r:embed="rId3">
            <a:alphaModFix/>
          </a:blip>
          <a:stretch>
            <a:fillRect/>
          </a:stretch>
        </p:blipFill>
        <p:spPr>
          <a:xfrm>
            <a:off x="3404332" y="319963"/>
            <a:ext cx="277338" cy="277326"/>
          </a:xfrm>
          <a:prstGeom prst="rect">
            <a:avLst/>
          </a:prstGeom>
          <a:noFill/>
          <a:ln>
            <a:noFill/>
          </a:ln>
        </p:spPr>
      </p:pic>
      <p:pic>
        <p:nvPicPr>
          <p:cNvPr id="80" name="Google Shape;80;p15"/>
          <p:cNvPicPr preferRelativeResize="0"/>
          <p:nvPr/>
        </p:nvPicPr>
        <p:blipFill>
          <a:blip r:embed="rId4">
            <a:alphaModFix/>
          </a:blip>
          <a:stretch>
            <a:fillRect/>
          </a:stretch>
        </p:blipFill>
        <p:spPr>
          <a:xfrm>
            <a:off x="2077096" y="4315766"/>
            <a:ext cx="831975" cy="336259"/>
          </a:xfrm>
          <a:prstGeom prst="rect">
            <a:avLst/>
          </a:prstGeom>
          <a:noFill/>
          <a:ln>
            <a:noFill/>
          </a:ln>
        </p:spPr>
      </p:pic>
      <p:pic>
        <p:nvPicPr>
          <p:cNvPr id="81" name="Google Shape;81;p15"/>
          <p:cNvPicPr preferRelativeResize="0"/>
          <p:nvPr/>
        </p:nvPicPr>
        <p:blipFill>
          <a:blip r:embed="rId5">
            <a:alphaModFix/>
          </a:blip>
          <a:stretch>
            <a:fillRect/>
          </a:stretch>
        </p:blipFill>
        <p:spPr>
          <a:xfrm>
            <a:off x="2330599" y="295812"/>
            <a:ext cx="814050" cy="325601"/>
          </a:xfrm>
          <a:prstGeom prst="rect">
            <a:avLst/>
          </a:prstGeom>
          <a:noFill/>
          <a:ln>
            <a:noFill/>
          </a:ln>
        </p:spPr>
      </p:pic>
      <p:pic>
        <p:nvPicPr>
          <p:cNvPr id="82" name="Google Shape;82;p15"/>
          <p:cNvPicPr preferRelativeResize="0"/>
          <p:nvPr/>
        </p:nvPicPr>
        <p:blipFill>
          <a:blip r:embed="rId6">
            <a:alphaModFix/>
          </a:blip>
          <a:stretch>
            <a:fillRect/>
          </a:stretch>
        </p:blipFill>
        <p:spPr>
          <a:xfrm>
            <a:off x="352876" y="295800"/>
            <a:ext cx="551100" cy="413312"/>
          </a:xfrm>
          <a:prstGeom prst="rect">
            <a:avLst/>
          </a:prstGeom>
          <a:noFill/>
          <a:ln>
            <a:noFill/>
          </a:ln>
        </p:spPr>
      </p:pic>
      <p:pic>
        <p:nvPicPr>
          <p:cNvPr id="83" name="Google Shape;83;p15"/>
          <p:cNvPicPr preferRelativeResize="0"/>
          <p:nvPr/>
        </p:nvPicPr>
        <p:blipFill>
          <a:blip r:embed="rId7">
            <a:alphaModFix/>
          </a:blip>
          <a:stretch>
            <a:fillRect/>
          </a:stretch>
        </p:blipFill>
        <p:spPr>
          <a:xfrm>
            <a:off x="7041625" y="3575525"/>
            <a:ext cx="413301" cy="413301"/>
          </a:xfrm>
          <a:prstGeom prst="rect">
            <a:avLst/>
          </a:prstGeom>
          <a:noFill/>
          <a:ln>
            <a:noFill/>
          </a:ln>
        </p:spPr>
      </p:pic>
      <p:pic>
        <p:nvPicPr>
          <p:cNvPr id="84" name="Google Shape;84;p15"/>
          <p:cNvPicPr preferRelativeResize="0"/>
          <p:nvPr/>
        </p:nvPicPr>
        <p:blipFill>
          <a:blip r:embed="rId8">
            <a:alphaModFix/>
          </a:blip>
          <a:stretch>
            <a:fillRect/>
          </a:stretch>
        </p:blipFill>
        <p:spPr>
          <a:xfrm>
            <a:off x="7603423" y="4028031"/>
            <a:ext cx="277350" cy="391269"/>
          </a:xfrm>
          <a:prstGeom prst="rect">
            <a:avLst/>
          </a:prstGeom>
          <a:noFill/>
          <a:ln>
            <a:noFill/>
          </a:ln>
        </p:spPr>
      </p:pic>
      <p:pic>
        <p:nvPicPr>
          <p:cNvPr id="85" name="Google Shape;85;p15"/>
          <p:cNvPicPr preferRelativeResize="0"/>
          <p:nvPr/>
        </p:nvPicPr>
        <p:blipFill>
          <a:blip r:embed="rId9">
            <a:alphaModFix/>
          </a:blip>
          <a:stretch>
            <a:fillRect/>
          </a:stretch>
        </p:blipFill>
        <p:spPr>
          <a:xfrm>
            <a:off x="3190141" y="4345238"/>
            <a:ext cx="348009" cy="277325"/>
          </a:xfrm>
          <a:prstGeom prst="rect">
            <a:avLst/>
          </a:prstGeom>
          <a:noFill/>
          <a:ln>
            <a:noFill/>
          </a:ln>
        </p:spPr>
      </p:pic>
      <p:pic>
        <p:nvPicPr>
          <p:cNvPr id="86" name="Google Shape;86;p15"/>
          <p:cNvPicPr preferRelativeResize="0"/>
          <p:nvPr/>
        </p:nvPicPr>
        <p:blipFill>
          <a:blip r:embed="rId10">
            <a:alphaModFix/>
          </a:blip>
          <a:stretch>
            <a:fillRect/>
          </a:stretch>
        </p:blipFill>
        <p:spPr>
          <a:xfrm>
            <a:off x="1093750" y="319959"/>
            <a:ext cx="1047075" cy="277325"/>
          </a:xfrm>
          <a:prstGeom prst="rect">
            <a:avLst/>
          </a:prstGeom>
          <a:noFill/>
          <a:ln>
            <a:noFill/>
          </a:ln>
        </p:spPr>
      </p:pic>
      <p:pic>
        <p:nvPicPr>
          <p:cNvPr id="87" name="Google Shape;87;p15"/>
          <p:cNvPicPr preferRelativeResize="0"/>
          <p:nvPr/>
        </p:nvPicPr>
        <p:blipFill>
          <a:blip r:embed="rId11">
            <a:alphaModFix/>
          </a:blip>
          <a:stretch>
            <a:fillRect/>
          </a:stretch>
        </p:blipFill>
        <p:spPr>
          <a:xfrm>
            <a:off x="1093750" y="4345238"/>
            <a:ext cx="831975" cy="277325"/>
          </a:xfrm>
          <a:prstGeom prst="rect">
            <a:avLst/>
          </a:prstGeom>
          <a:noFill/>
          <a:ln>
            <a:noFill/>
          </a:ln>
        </p:spPr>
      </p:pic>
      <p:pic>
        <p:nvPicPr>
          <p:cNvPr id="88" name="Google Shape;88;p15"/>
          <p:cNvPicPr preferRelativeResize="0"/>
          <p:nvPr/>
        </p:nvPicPr>
        <p:blipFill>
          <a:blip r:embed="rId12">
            <a:alphaModFix/>
          </a:blip>
          <a:stretch>
            <a:fillRect/>
          </a:stretch>
        </p:blipFill>
        <p:spPr>
          <a:xfrm>
            <a:off x="416225" y="4236028"/>
            <a:ext cx="495750" cy="495750"/>
          </a:xfrm>
          <a:prstGeom prst="rect">
            <a:avLst/>
          </a:prstGeom>
          <a:noFill/>
          <a:ln>
            <a:noFill/>
          </a:ln>
        </p:spPr>
      </p:pic>
      <p:pic>
        <p:nvPicPr>
          <p:cNvPr id="89" name="Google Shape;89;p15"/>
          <p:cNvPicPr preferRelativeResize="0"/>
          <p:nvPr/>
        </p:nvPicPr>
        <p:blipFill>
          <a:blip r:embed="rId13">
            <a:alphaModFix/>
          </a:blip>
          <a:stretch>
            <a:fillRect/>
          </a:stretch>
        </p:blipFill>
        <p:spPr>
          <a:xfrm>
            <a:off x="8117075" y="3530275"/>
            <a:ext cx="413300" cy="41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212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Region: Ukraine</a:t>
            </a:r>
            <a:endParaRPr/>
          </a:p>
          <a:p>
            <a:pPr indent="0" lvl="0" marL="0" rtl="0" algn="l">
              <a:spcBef>
                <a:spcPts val="0"/>
              </a:spcBef>
              <a:spcAft>
                <a:spcPts val="0"/>
              </a:spcAft>
              <a:buNone/>
            </a:pPr>
            <a:r>
              <a:rPr lang="en" sz="1300"/>
              <a:t>Year: 2018-2022</a:t>
            </a:r>
            <a:endParaRPr sz="1300"/>
          </a:p>
        </p:txBody>
      </p:sp>
      <p:pic>
        <p:nvPicPr>
          <p:cNvPr id="95" name="Google Shape;95;p16"/>
          <p:cNvPicPr preferRelativeResize="0"/>
          <p:nvPr/>
        </p:nvPicPr>
        <p:blipFill rotWithShape="1">
          <a:blip r:embed="rId3">
            <a:alphaModFix/>
          </a:blip>
          <a:srcRect b="0" l="0" r="0" t="16142"/>
          <a:stretch/>
        </p:blipFill>
        <p:spPr>
          <a:xfrm>
            <a:off x="311700" y="1134075"/>
            <a:ext cx="6677775" cy="3152651"/>
          </a:xfrm>
          <a:prstGeom prst="rect">
            <a:avLst/>
          </a:prstGeom>
          <a:noFill/>
          <a:ln>
            <a:noFill/>
          </a:ln>
        </p:spPr>
      </p:pic>
      <p:pic>
        <p:nvPicPr>
          <p:cNvPr id="96" name="Google Shape;96;p16"/>
          <p:cNvPicPr preferRelativeResize="0"/>
          <p:nvPr/>
        </p:nvPicPr>
        <p:blipFill>
          <a:blip r:embed="rId4">
            <a:alphaModFix/>
          </a:blip>
          <a:stretch>
            <a:fillRect/>
          </a:stretch>
        </p:blipFill>
        <p:spPr>
          <a:xfrm>
            <a:off x="4390101" y="2644078"/>
            <a:ext cx="4573952" cy="2237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212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Region: Europe</a:t>
            </a:r>
            <a:endParaRPr/>
          </a:p>
          <a:p>
            <a:pPr indent="0" lvl="0" marL="0" rtl="0" algn="l">
              <a:spcBef>
                <a:spcPts val="0"/>
              </a:spcBef>
              <a:spcAft>
                <a:spcPts val="0"/>
              </a:spcAft>
              <a:buNone/>
            </a:pPr>
            <a:r>
              <a:rPr lang="en" sz="1300"/>
              <a:t>Year: 2018-2022</a:t>
            </a:r>
            <a:endParaRPr sz="1300"/>
          </a:p>
        </p:txBody>
      </p:sp>
      <p:pic>
        <p:nvPicPr>
          <p:cNvPr id="102" name="Google Shape;102;p17"/>
          <p:cNvPicPr preferRelativeResize="0"/>
          <p:nvPr/>
        </p:nvPicPr>
        <p:blipFill>
          <a:blip r:embed="rId3">
            <a:alphaModFix/>
          </a:blip>
          <a:stretch>
            <a:fillRect/>
          </a:stretch>
        </p:blipFill>
        <p:spPr>
          <a:xfrm>
            <a:off x="311700" y="2412750"/>
            <a:ext cx="4634201" cy="2557174"/>
          </a:xfrm>
          <a:prstGeom prst="rect">
            <a:avLst/>
          </a:prstGeom>
          <a:noFill/>
          <a:ln>
            <a:noFill/>
          </a:ln>
        </p:spPr>
      </p:pic>
      <p:pic>
        <p:nvPicPr>
          <p:cNvPr id="103" name="Google Shape;103;p17"/>
          <p:cNvPicPr preferRelativeResize="0"/>
          <p:nvPr/>
        </p:nvPicPr>
        <p:blipFill>
          <a:blip r:embed="rId4">
            <a:alphaModFix/>
          </a:blip>
          <a:stretch>
            <a:fillRect/>
          </a:stretch>
        </p:blipFill>
        <p:spPr>
          <a:xfrm>
            <a:off x="4023824" y="516375"/>
            <a:ext cx="4537726" cy="2675592"/>
          </a:xfrm>
          <a:prstGeom prst="rect">
            <a:avLst/>
          </a:prstGeom>
          <a:noFill/>
          <a:ln>
            <a:noFill/>
          </a:ln>
        </p:spPr>
      </p:pic>
      <p:sp>
        <p:nvSpPr>
          <p:cNvPr id="104" name="Google Shape;104;p17"/>
          <p:cNvSpPr txBox="1"/>
          <p:nvPr/>
        </p:nvSpPr>
        <p:spPr>
          <a:xfrm>
            <a:off x="361300" y="1056600"/>
            <a:ext cx="3022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212529"/>
                </a:solidFill>
                <a:highlight>
                  <a:srgbClr val="FFFFFF"/>
                </a:highlight>
                <a:latin typeface="Roboto"/>
                <a:ea typeface="Roboto"/>
                <a:cs typeface="Roboto"/>
                <a:sym typeface="Roboto"/>
              </a:rPr>
              <a:t>Europe is characterised by a low rate of violence against civilians (events and fatalities). But this number has risen sharply in 2022 due to the war in Ukraine.</a:t>
            </a:r>
            <a:endParaRPr sz="11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212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Region: Middle East</a:t>
            </a:r>
            <a:endParaRPr/>
          </a:p>
          <a:p>
            <a:pPr indent="0" lvl="0" marL="0" rtl="0" algn="l">
              <a:spcBef>
                <a:spcPts val="0"/>
              </a:spcBef>
              <a:spcAft>
                <a:spcPts val="0"/>
              </a:spcAft>
              <a:buNone/>
            </a:pPr>
            <a:r>
              <a:rPr lang="en" sz="1300"/>
              <a:t>Year: 2018-2022</a:t>
            </a:r>
            <a:endParaRPr sz="1300"/>
          </a:p>
        </p:txBody>
      </p:sp>
      <p:pic>
        <p:nvPicPr>
          <p:cNvPr id="110" name="Google Shape;110;p18"/>
          <p:cNvPicPr preferRelativeResize="0"/>
          <p:nvPr/>
        </p:nvPicPr>
        <p:blipFill rotWithShape="1">
          <a:blip r:embed="rId3">
            <a:alphaModFix/>
          </a:blip>
          <a:srcRect b="0" l="0" r="0" t="25633"/>
          <a:stretch/>
        </p:blipFill>
        <p:spPr>
          <a:xfrm>
            <a:off x="311700" y="1651250"/>
            <a:ext cx="7143777" cy="3014350"/>
          </a:xfrm>
          <a:prstGeom prst="rect">
            <a:avLst/>
          </a:prstGeom>
          <a:noFill/>
          <a:ln>
            <a:noFill/>
          </a:ln>
        </p:spPr>
      </p:pic>
      <p:pic>
        <p:nvPicPr>
          <p:cNvPr id="111" name="Google Shape;111;p18"/>
          <p:cNvPicPr preferRelativeResize="0"/>
          <p:nvPr/>
        </p:nvPicPr>
        <p:blipFill>
          <a:blip r:embed="rId4">
            <a:alphaModFix/>
          </a:blip>
          <a:stretch>
            <a:fillRect/>
          </a:stretch>
        </p:blipFill>
        <p:spPr>
          <a:xfrm>
            <a:off x="5713600" y="3239925"/>
            <a:ext cx="3234623" cy="1669024"/>
          </a:xfrm>
          <a:prstGeom prst="rect">
            <a:avLst/>
          </a:prstGeom>
          <a:noFill/>
          <a:ln>
            <a:noFill/>
          </a:ln>
        </p:spPr>
      </p:pic>
      <p:pic>
        <p:nvPicPr>
          <p:cNvPr id="112" name="Google Shape;112;p18"/>
          <p:cNvPicPr preferRelativeResize="0"/>
          <p:nvPr/>
        </p:nvPicPr>
        <p:blipFill>
          <a:blip r:embed="rId5">
            <a:alphaModFix/>
          </a:blip>
          <a:stretch>
            <a:fillRect/>
          </a:stretch>
        </p:blipFill>
        <p:spPr>
          <a:xfrm>
            <a:off x="5470368" y="136575"/>
            <a:ext cx="3477859" cy="1887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212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Region: North America</a:t>
            </a:r>
            <a:endParaRPr/>
          </a:p>
          <a:p>
            <a:pPr indent="0" lvl="0" marL="0" rtl="0" algn="l">
              <a:spcBef>
                <a:spcPts val="0"/>
              </a:spcBef>
              <a:spcAft>
                <a:spcPts val="0"/>
              </a:spcAft>
              <a:buNone/>
            </a:pPr>
            <a:r>
              <a:rPr lang="en" sz="1300"/>
              <a:t>Year: 2018-2022</a:t>
            </a:r>
            <a:endParaRPr sz="1300"/>
          </a:p>
        </p:txBody>
      </p:sp>
      <p:pic>
        <p:nvPicPr>
          <p:cNvPr id="118" name="Google Shape;118;p19"/>
          <p:cNvPicPr preferRelativeResize="0"/>
          <p:nvPr/>
        </p:nvPicPr>
        <p:blipFill>
          <a:blip r:embed="rId3">
            <a:alphaModFix/>
          </a:blip>
          <a:stretch>
            <a:fillRect/>
          </a:stretch>
        </p:blipFill>
        <p:spPr>
          <a:xfrm>
            <a:off x="311701" y="1191650"/>
            <a:ext cx="6705751" cy="3323399"/>
          </a:xfrm>
          <a:prstGeom prst="rect">
            <a:avLst/>
          </a:prstGeom>
          <a:noFill/>
          <a:ln>
            <a:noFill/>
          </a:ln>
        </p:spPr>
      </p:pic>
      <p:pic>
        <p:nvPicPr>
          <p:cNvPr id="119" name="Google Shape;119;p19"/>
          <p:cNvPicPr preferRelativeResize="0"/>
          <p:nvPr/>
        </p:nvPicPr>
        <p:blipFill>
          <a:blip r:embed="rId4">
            <a:alphaModFix/>
          </a:blip>
          <a:stretch>
            <a:fillRect/>
          </a:stretch>
        </p:blipFill>
        <p:spPr>
          <a:xfrm>
            <a:off x="5508750" y="212750"/>
            <a:ext cx="3635248" cy="1952500"/>
          </a:xfrm>
          <a:prstGeom prst="rect">
            <a:avLst/>
          </a:prstGeom>
          <a:noFill/>
          <a:ln>
            <a:noFill/>
          </a:ln>
        </p:spPr>
      </p:pic>
      <p:pic>
        <p:nvPicPr>
          <p:cNvPr id="120" name="Google Shape;120;p19"/>
          <p:cNvPicPr preferRelativeResize="0"/>
          <p:nvPr/>
        </p:nvPicPr>
        <p:blipFill>
          <a:blip r:embed="rId5">
            <a:alphaModFix/>
          </a:blip>
          <a:stretch>
            <a:fillRect/>
          </a:stretch>
        </p:blipFill>
        <p:spPr>
          <a:xfrm>
            <a:off x="5959301" y="2329249"/>
            <a:ext cx="3065176" cy="1602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212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Region: South America</a:t>
            </a:r>
            <a:endParaRPr/>
          </a:p>
          <a:p>
            <a:pPr indent="0" lvl="0" marL="0" rtl="0" algn="l">
              <a:spcBef>
                <a:spcPts val="0"/>
              </a:spcBef>
              <a:spcAft>
                <a:spcPts val="0"/>
              </a:spcAft>
              <a:buNone/>
            </a:pPr>
            <a:r>
              <a:rPr lang="en" sz="1300"/>
              <a:t>Year: 2018-2022</a:t>
            </a:r>
            <a:endParaRPr sz="1300"/>
          </a:p>
        </p:txBody>
      </p:sp>
      <p:pic>
        <p:nvPicPr>
          <p:cNvPr id="126" name="Google Shape;126;p20"/>
          <p:cNvPicPr preferRelativeResize="0"/>
          <p:nvPr/>
        </p:nvPicPr>
        <p:blipFill>
          <a:blip r:embed="rId3">
            <a:alphaModFix/>
          </a:blip>
          <a:stretch>
            <a:fillRect/>
          </a:stretch>
        </p:blipFill>
        <p:spPr>
          <a:xfrm>
            <a:off x="401875" y="1025275"/>
            <a:ext cx="6007751" cy="3572575"/>
          </a:xfrm>
          <a:prstGeom prst="rect">
            <a:avLst/>
          </a:prstGeom>
          <a:noFill/>
          <a:ln>
            <a:noFill/>
          </a:ln>
        </p:spPr>
      </p:pic>
      <p:pic>
        <p:nvPicPr>
          <p:cNvPr id="127" name="Google Shape;127;p20"/>
          <p:cNvPicPr preferRelativeResize="0"/>
          <p:nvPr/>
        </p:nvPicPr>
        <p:blipFill>
          <a:blip r:embed="rId4">
            <a:alphaModFix/>
          </a:blip>
          <a:stretch>
            <a:fillRect/>
          </a:stretch>
        </p:blipFill>
        <p:spPr>
          <a:xfrm>
            <a:off x="5143700" y="2687900"/>
            <a:ext cx="3756602" cy="2039075"/>
          </a:xfrm>
          <a:prstGeom prst="rect">
            <a:avLst/>
          </a:prstGeom>
          <a:noFill/>
          <a:ln>
            <a:noFill/>
          </a:ln>
        </p:spPr>
      </p:pic>
      <p:pic>
        <p:nvPicPr>
          <p:cNvPr id="128" name="Google Shape;128;p20"/>
          <p:cNvPicPr preferRelativeResize="0"/>
          <p:nvPr/>
        </p:nvPicPr>
        <p:blipFill>
          <a:blip r:embed="rId5">
            <a:alphaModFix/>
          </a:blip>
          <a:stretch>
            <a:fillRect/>
          </a:stretch>
        </p:blipFill>
        <p:spPr>
          <a:xfrm>
            <a:off x="6282125" y="878500"/>
            <a:ext cx="2550174" cy="1441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212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Fatalities</a:t>
            </a:r>
            <a:endParaRPr/>
          </a:p>
          <a:p>
            <a:pPr indent="0" lvl="0" marL="0" rtl="0" algn="l">
              <a:spcBef>
                <a:spcPts val="0"/>
              </a:spcBef>
              <a:spcAft>
                <a:spcPts val="0"/>
              </a:spcAft>
              <a:buNone/>
            </a:pPr>
            <a:r>
              <a:rPr lang="en" sz="1355"/>
              <a:t>Year: 2022 </a:t>
            </a:r>
            <a:endParaRPr sz="1355"/>
          </a:p>
        </p:txBody>
      </p:sp>
      <p:pic>
        <p:nvPicPr>
          <p:cNvPr id="134" name="Google Shape;134;p21"/>
          <p:cNvPicPr preferRelativeResize="0"/>
          <p:nvPr/>
        </p:nvPicPr>
        <p:blipFill rotWithShape="1">
          <a:blip r:embed="rId3">
            <a:alphaModFix/>
          </a:blip>
          <a:srcRect b="0" l="-2608" r="14788" t="14486"/>
          <a:stretch/>
        </p:blipFill>
        <p:spPr>
          <a:xfrm>
            <a:off x="6437450" y="209588"/>
            <a:ext cx="2595725" cy="2392374"/>
          </a:xfrm>
          <a:prstGeom prst="rect">
            <a:avLst/>
          </a:prstGeom>
          <a:noFill/>
          <a:ln>
            <a:noFill/>
          </a:ln>
        </p:spPr>
      </p:pic>
      <p:pic>
        <p:nvPicPr>
          <p:cNvPr id="135" name="Google Shape;135;p21"/>
          <p:cNvPicPr preferRelativeResize="0"/>
          <p:nvPr/>
        </p:nvPicPr>
        <p:blipFill>
          <a:blip r:embed="rId4">
            <a:alphaModFix/>
          </a:blip>
          <a:stretch>
            <a:fillRect/>
          </a:stretch>
        </p:blipFill>
        <p:spPr>
          <a:xfrm>
            <a:off x="6459368" y="2571750"/>
            <a:ext cx="2551881" cy="2392375"/>
          </a:xfrm>
          <a:prstGeom prst="rect">
            <a:avLst/>
          </a:prstGeom>
          <a:noFill/>
          <a:ln>
            <a:noFill/>
          </a:ln>
        </p:spPr>
      </p:pic>
      <p:sp>
        <p:nvSpPr>
          <p:cNvPr id="136" name="Google Shape;136;p21"/>
          <p:cNvSpPr txBox="1"/>
          <p:nvPr/>
        </p:nvSpPr>
        <p:spPr>
          <a:xfrm>
            <a:off x="464575" y="1205675"/>
            <a:ext cx="60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37" name="Google Shape;137;p21"/>
          <p:cNvPicPr preferRelativeResize="0"/>
          <p:nvPr/>
        </p:nvPicPr>
        <p:blipFill>
          <a:blip r:embed="rId5">
            <a:alphaModFix/>
          </a:blip>
          <a:stretch>
            <a:fillRect/>
          </a:stretch>
        </p:blipFill>
        <p:spPr>
          <a:xfrm>
            <a:off x="2515100" y="727550"/>
            <a:ext cx="4113792" cy="2392350"/>
          </a:xfrm>
          <a:prstGeom prst="rect">
            <a:avLst/>
          </a:prstGeom>
          <a:noFill/>
          <a:ln>
            <a:noFill/>
          </a:ln>
        </p:spPr>
      </p:pic>
      <p:pic>
        <p:nvPicPr>
          <p:cNvPr id="138" name="Google Shape;138;p21"/>
          <p:cNvPicPr preferRelativeResize="0"/>
          <p:nvPr/>
        </p:nvPicPr>
        <p:blipFill rotWithShape="1">
          <a:blip r:embed="rId6">
            <a:alphaModFix/>
          </a:blip>
          <a:srcRect b="-2811" l="0" r="0" t="10636"/>
          <a:stretch/>
        </p:blipFill>
        <p:spPr>
          <a:xfrm>
            <a:off x="0" y="2336725"/>
            <a:ext cx="3615401" cy="262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